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1C08720-8819-4319-B950-2E78FDBACC01}">
  <a:tblStyle styleId="{11C08720-8819-4319-B950-2E78FDBACC01}"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97905909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97905909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97ae9b6d6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97ae9b6d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97905909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97905909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{11C08720-8819-4319-B950-2E78FDBACC01}</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Sovereignty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{11C08720-8819-4319-B950-2E78FDBACC01}</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700">
                          <a:latin typeface="Inter"/>
                          <a:ea typeface="Inter"/>
                          <a:cs typeface="Inter"/>
                          <a:sym typeface="Inter"/>
                        </a:rPr>
                        <a:t>the authority of a state to govern itself or another state</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“History is littered with the wreck of states that tried to combine diverse ethnic or linguistic or religious groups within a single sovereignty.”</a:t>
                      </a:r>
                      <a:endParaRPr sz="1700">
                        <a:latin typeface="Inter"/>
                        <a:ea typeface="Inter"/>
                        <a:cs typeface="Inter"/>
                        <a:sym typeface="Inter"/>
                      </a:endParaRPr>
                    </a:p>
                    <a:p>
                      <a:pPr indent="-336550" lvl="0" marL="457200" rtl="0" algn="r">
                        <a:spcBef>
                          <a:spcPts val="0"/>
                        </a:spcBef>
                        <a:spcAft>
                          <a:spcPts val="0"/>
                        </a:spcAft>
                        <a:buSzPts val="1700"/>
                        <a:buFont typeface="Inter"/>
                        <a:buChar char="-"/>
                      </a:pPr>
                      <a:r>
                        <a:rPr lang="en" sz="1700">
                          <a:latin typeface="Inter"/>
                          <a:ea typeface="Inter"/>
                          <a:cs typeface="Inter"/>
                          <a:sym typeface="Inter"/>
                        </a:rPr>
                        <a:t>Arthur M. Schlesinger, </a:t>
                      </a:r>
                      <a:r>
                        <a:rPr i="1" lang="en" sz="1700">
                          <a:latin typeface="Inter"/>
                          <a:ea typeface="Inter"/>
                          <a:cs typeface="Inter"/>
                          <a:sym typeface="Inter"/>
                        </a:rPr>
                        <a:t>The Dismantling of America</a:t>
                      </a:r>
                      <a:r>
                        <a:rPr lang="en" sz="1700">
                          <a:latin typeface="Inter"/>
                          <a:ea typeface="Inter"/>
                          <a:cs typeface="Inter"/>
                          <a:sym typeface="Inter"/>
                        </a:rPr>
                        <a:t>, 1992.</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Sovereignty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p:nvPr/>
        </p:nvSpPr>
        <p:spPr>
          <a:xfrm>
            <a:off x="4034600" y="133650"/>
            <a:ext cx="5002500" cy="38292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1" name="Google Shape;151;p28"/>
          <p:cNvSpPr txBox="1"/>
          <p:nvPr/>
        </p:nvSpPr>
        <p:spPr>
          <a:xfrm>
            <a:off x="92100" y="52950"/>
            <a:ext cx="37848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90000"/>
              </a:lnSpc>
              <a:spcBef>
                <a:spcPts val="800"/>
              </a:spcBef>
              <a:spcAft>
                <a:spcPts val="0"/>
              </a:spcAft>
              <a:buNone/>
            </a:pPr>
            <a:r>
              <a:rPr lang="en">
                <a:solidFill>
                  <a:schemeClr val="dk1"/>
                </a:solidFill>
                <a:latin typeface="Inter"/>
                <a:ea typeface="Inter"/>
                <a:cs typeface="Inter"/>
                <a:sym typeface="Inter"/>
              </a:rPr>
              <a:t>In 3-5 sentences, answer the following prompt.</a:t>
            </a:r>
            <a:endParaRPr b="1">
              <a:solidFill>
                <a:srgbClr val="000000"/>
              </a:solidFill>
              <a:latin typeface="Inter"/>
              <a:ea typeface="Inter"/>
              <a:cs typeface="Inter"/>
              <a:sym typeface="Inter"/>
            </a:endParaRPr>
          </a:p>
          <a:p>
            <a:pPr indent="0" lvl="0" marL="0" rtl="0" algn="l">
              <a:lnSpc>
                <a:spcPct val="90000"/>
              </a:lnSpc>
              <a:spcBef>
                <a:spcPts val="800"/>
              </a:spcBef>
              <a:spcAft>
                <a:spcPts val="0"/>
              </a:spcAft>
              <a:buNone/>
            </a:pPr>
            <a:r>
              <a:t/>
            </a:r>
            <a:endParaRPr>
              <a:latin typeface="Inter"/>
              <a:ea typeface="Inter"/>
              <a:cs typeface="Inter"/>
              <a:sym typeface="Inter"/>
            </a:endParaRPr>
          </a:p>
          <a:p>
            <a:pPr indent="0" lvl="0" marL="0" rtl="0" algn="l">
              <a:lnSpc>
                <a:spcPct val="90000"/>
              </a:lnSpc>
              <a:spcBef>
                <a:spcPts val="0"/>
              </a:spcBef>
              <a:spcAft>
                <a:spcPts val="0"/>
              </a:spcAft>
              <a:buNone/>
            </a:pPr>
            <a:r>
              <a:rPr lang="en">
                <a:latin typeface="Inter"/>
                <a:ea typeface="Inter"/>
                <a:cs typeface="Inter"/>
                <a:sym typeface="Inter"/>
              </a:rPr>
              <a:t>How and why did the idea of national sovereignty change after World War II?</a:t>
            </a:r>
            <a:endParaRPr>
              <a:latin typeface="Inter"/>
              <a:ea typeface="Inter"/>
              <a:cs typeface="Inter"/>
              <a:sym typeface="Inter"/>
            </a:endParaRPr>
          </a:p>
          <a:p>
            <a:pPr indent="0" lvl="0" marL="0" rtl="0" algn="l">
              <a:lnSpc>
                <a:spcPct val="90000"/>
              </a:lnSpc>
              <a:spcBef>
                <a:spcPts val="800"/>
              </a:spcBef>
              <a:spcAft>
                <a:spcPts val="0"/>
              </a:spcAft>
              <a:buNone/>
            </a:pPr>
            <a:r>
              <a:t/>
            </a:r>
            <a:endParaRPr b="1">
              <a:solidFill>
                <a:srgbClr val="E95C3D"/>
              </a:solidFill>
              <a:latin typeface="Inter"/>
              <a:ea typeface="Inter"/>
              <a:cs typeface="Inter"/>
              <a:sym typeface="Inter"/>
            </a:endParaRPr>
          </a:p>
        </p:txBody>
      </p:sp>
      <p:sp>
        <p:nvSpPr>
          <p:cNvPr id="152" name="Google Shape;152;p28"/>
          <p:cNvSpPr txBox="1"/>
          <p:nvPr/>
        </p:nvSpPr>
        <p:spPr>
          <a:xfrm>
            <a:off x="4276725" y="281550"/>
            <a:ext cx="4753500" cy="30756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Preamble:  WE THE PEOPLES OF THE UNITED NATIONS DETERMINED</a:t>
            </a:r>
            <a:endParaRPr b="1" sz="1100">
              <a:solidFill>
                <a:schemeClr val="dk1"/>
              </a:solidFill>
              <a:latin typeface="Inter"/>
              <a:ea typeface="Inter"/>
              <a:cs typeface="Inter"/>
              <a:sym typeface="Inter"/>
            </a:endParaRPr>
          </a:p>
          <a:p>
            <a:pPr indent="0" lvl="0" marL="0" rtl="0" algn="l">
              <a:lnSpc>
                <a:spcPct val="100000"/>
              </a:lnSpc>
              <a:spcBef>
                <a:spcPts val="400"/>
              </a:spcBef>
              <a:spcAft>
                <a:spcPts val="0"/>
              </a:spcAft>
              <a:buClr>
                <a:schemeClr val="dk1"/>
              </a:buClr>
              <a:buSzPts val="1100"/>
              <a:buFont typeface="Arial"/>
              <a:buNone/>
            </a:pPr>
            <a:r>
              <a:rPr b="1" lang="en" sz="1100">
                <a:solidFill>
                  <a:schemeClr val="dk1"/>
                </a:solidFill>
                <a:latin typeface="Inter"/>
                <a:ea typeface="Inter"/>
                <a:cs typeface="Inter"/>
                <a:sym typeface="Inter"/>
              </a:rPr>
              <a:t>to save succeeding generations from the scourge of war, which twice in our lifetime has brought untold sorrow to mankind, and</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None/>
            </a:pPr>
            <a:r>
              <a:rPr b="1" lang="en" sz="1100">
                <a:solidFill>
                  <a:schemeClr val="dk1"/>
                </a:solidFill>
                <a:latin typeface="Inter"/>
                <a:ea typeface="Inter"/>
                <a:cs typeface="Inter"/>
                <a:sym typeface="Inter"/>
              </a:rPr>
              <a:t>to reaffirm faith in fundamental human rights, in the dignity and worth of the human person, in the equal rights of men and women and of nations large and small…</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None/>
            </a:pPr>
            <a:r>
              <a:rPr b="1" lang="en" sz="1100">
                <a:solidFill>
                  <a:schemeClr val="dk1"/>
                </a:solidFill>
                <a:latin typeface="Inter"/>
                <a:ea typeface="Inter"/>
                <a:cs typeface="Inter"/>
                <a:sym typeface="Inter"/>
              </a:rPr>
              <a:t>Article</a:t>
            </a:r>
            <a:r>
              <a:rPr b="1" lang="en" sz="1100">
                <a:solidFill>
                  <a:schemeClr val="dk1"/>
                </a:solidFill>
                <a:latin typeface="Inter"/>
                <a:ea typeface="Inter"/>
                <a:cs typeface="Inter"/>
                <a:sym typeface="Inter"/>
              </a:rPr>
              <a:t> 1: The Purposes of the United Nations are…</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None/>
            </a:pPr>
            <a:r>
              <a:rPr b="1" lang="en" sz="1100">
                <a:solidFill>
                  <a:schemeClr val="dk1"/>
                </a:solidFill>
                <a:latin typeface="Inter"/>
                <a:ea typeface="Inter"/>
                <a:cs typeface="Inter"/>
                <a:sym typeface="Inter"/>
              </a:rPr>
              <a:t>2. To develop friendly relations among nations based on respect for the principle of equal rights and self-determination of peoples, and to take other appropriate measures to strengthen universal peace…</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None/>
            </a:pPr>
            <a:r>
              <a:rPr b="1" lang="en" sz="1100">
                <a:solidFill>
                  <a:schemeClr val="dk1"/>
                </a:solidFill>
                <a:latin typeface="Inter"/>
                <a:ea typeface="Inter"/>
                <a:cs typeface="Inter"/>
                <a:sym typeface="Inter"/>
              </a:rPr>
              <a:t>Article 2: The Organization and its Members… shall act in accordance with the following Principles…</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b="1" lang="en" sz="1100">
                <a:solidFill>
                  <a:schemeClr val="dk1"/>
                </a:solidFill>
                <a:latin typeface="Inter"/>
                <a:ea typeface="Inter"/>
                <a:cs typeface="Inter"/>
                <a:sym typeface="Inter"/>
              </a:rPr>
              <a:t>4. All Members shall refrain in their international relations from the threat or use of force against the territorial integrity or political independence of any state, or in any other manner inconsistent with the Purposes of the United Nations.</a:t>
            </a:r>
            <a:endParaRPr b="1" sz="1100">
              <a:solidFill>
                <a:schemeClr val="dk1"/>
              </a:solidFill>
              <a:latin typeface="Inter"/>
              <a:ea typeface="Inter"/>
              <a:cs typeface="Inter"/>
              <a:sym typeface="Inter"/>
            </a:endParaRPr>
          </a:p>
          <a:p>
            <a:pPr indent="0" lvl="0" marL="0" rtl="0" algn="l">
              <a:lnSpc>
                <a:spcPct val="100000"/>
              </a:lnSpc>
              <a:spcBef>
                <a:spcPts val="900"/>
              </a:spcBef>
              <a:spcAft>
                <a:spcPts val="0"/>
              </a:spcAft>
              <a:buNone/>
            </a:pPr>
            <a:r>
              <a:t/>
            </a:r>
            <a:endParaRPr b="1" sz="1100">
              <a:solidFill>
                <a:schemeClr val="dk1"/>
              </a:solidFill>
              <a:latin typeface="Inter"/>
              <a:ea typeface="Inter"/>
              <a:cs typeface="Inter"/>
              <a:sym typeface="Inter"/>
            </a:endParaRPr>
          </a:p>
        </p:txBody>
      </p:sp>
      <p:sp>
        <p:nvSpPr>
          <p:cNvPr id="153" name="Google Shape;153;p28"/>
          <p:cNvSpPr txBox="1"/>
          <p:nvPr/>
        </p:nvSpPr>
        <p:spPr>
          <a:xfrm>
            <a:off x="4273275" y="4043825"/>
            <a:ext cx="26601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United Nations Charter</a:t>
            </a:r>
            <a:r>
              <a:rPr lang="en" sz="1200">
                <a:solidFill>
                  <a:schemeClr val="dk1"/>
                </a:solidFill>
                <a:latin typeface="Inter"/>
                <a:ea typeface="Inter"/>
                <a:cs typeface="Inter"/>
                <a:sym typeface="Inter"/>
              </a:rPr>
              <a:t>, June 26, 1945.</a:t>
            </a:r>
            <a:endParaRPr sz="1200"/>
          </a:p>
        </p:txBody>
      </p:sp>
      <p:sp>
        <p:nvSpPr>
          <p:cNvPr id="154" name="Google Shape;154;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